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9"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48244D-5B7A-4EF3-8934-9994AD8C92A8}"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13937-EDF6-4FAB-A70B-4AA0F6349C93}" type="slidenum">
              <a:rPr lang="en-US" smtClean="0"/>
              <a:t>‹#›</a:t>
            </a:fld>
            <a:endParaRPr lang="en-US"/>
          </a:p>
        </p:txBody>
      </p:sp>
    </p:spTree>
    <p:extLst>
      <p:ext uri="{BB962C8B-B14F-4D97-AF65-F5344CB8AC3E}">
        <p14:creationId xmlns:p14="http://schemas.microsoft.com/office/powerpoint/2010/main" val="33011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413937-EDF6-4FAB-A70B-4AA0F6349C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48244D-5B7A-4EF3-8934-9994AD8C92A8}" type="datetimeFigureOut">
              <a:rPr lang="en-US" smtClean="0"/>
              <a:t>9/21/2021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413937-EDF6-4FAB-A70B-4AA0F6349C93}"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7000" b="-17000"/>
          </a:stretch>
        </a:blip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48244D-5B7A-4EF3-8934-9994AD8C92A8}" type="datetimeFigureOut">
              <a:rPr lang="en-US" smtClean="0"/>
              <a:t>9/21/2021</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7413937-EDF6-4FAB-A70B-4AA0F6349C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130" r:id="rId1"/>
    <p:sldLayoutId id="2147484131" r:id="rId2"/>
    <p:sldLayoutId id="2147484132" r:id="rId3"/>
    <p:sldLayoutId id="2147484133" r:id="rId4"/>
    <p:sldLayoutId id="2147484134" r:id="rId5"/>
    <p:sldLayoutId id="2147484135" r:id="rId6"/>
    <p:sldLayoutId id="2147484136" r:id="rId7"/>
    <p:sldLayoutId id="2147484137" r:id="rId8"/>
    <p:sldLayoutId id="2147484138" r:id="rId9"/>
    <p:sldLayoutId id="2147484139" r:id="rId10"/>
    <p:sldLayoutId id="2147484140" r:id="rId11"/>
    <p:sldLayoutId id="2147484141" r:id="rId12"/>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3" y="260648"/>
            <a:ext cx="8219256" cy="778098"/>
          </a:xfrm>
          <a:gradFill>
            <a:gsLst>
              <a:gs pos="0">
                <a:schemeClr val="accent2">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pPr algn="ctr"/>
            <a:r>
              <a:rPr lang="en-US" sz="1600" b="1" i="0" u="none" strike="noStrike" kern="1800" baseline="0" smtClean="0">
                <a:solidFill>
                  <a:srgbClr val="0070C0"/>
                </a:solidFill>
                <a:latin typeface="Times New Roman" pitchFamily="18" charset="0"/>
                <a:cs typeface="Times New Roman" pitchFamily="18" charset="0"/>
              </a:rPr>
              <a:t>NGHỀ CẮT GỌT KIM LOẠI LÀ GÌ? LÀM THẾ NÀO ĐỂ THÀNH CÔNG TRONG NGÀNH NÀY</a:t>
            </a:r>
            <a:r>
              <a:rPr lang="en-US" sz="1600" b="1" i="0" u="none" strike="noStrike" kern="1800" baseline="0" smtClean="0">
                <a:solidFill>
                  <a:srgbClr val="0070C0"/>
                </a:solidFill>
                <a:latin typeface="Times New Roman" pitchFamily="18" charset="0"/>
                <a:cs typeface="Times New Roman" pitchFamily="18" charset="0"/>
              </a:rPr>
              <a:t>?</a:t>
            </a:r>
            <a:br>
              <a:rPr lang="en-US" sz="1600" b="1" i="0" u="none" strike="noStrike" kern="1800" baseline="0" smtClean="0">
                <a:solidFill>
                  <a:srgbClr val="0070C0"/>
                </a:solidFill>
                <a:latin typeface="Times New Roman" pitchFamily="18" charset="0"/>
                <a:cs typeface="Times New Roman" pitchFamily="18" charset="0"/>
              </a:rPr>
            </a:br>
            <a:r>
              <a:rPr lang="vi-VN" sz="1600" b="1">
                <a:solidFill>
                  <a:srgbClr val="FF0000"/>
                </a:solidFill>
                <a:latin typeface="Times New Roman" pitchFamily="18" charset="0"/>
                <a:cs typeface="Times New Roman" pitchFamily="18" charset="0"/>
              </a:rPr>
              <a:t>GIÁ TRỊ CẦN THIẾT ĐỂ HÀNH NGHỀ</a:t>
            </a:r>
            <a:r>
              <a:rPr lang="en-US" sz="1600" b="1" i="0" u="none" strike="noStrike" kern="1800" baseline="0" smtClean="0">
                <a:solidFill>
                  <a:srgbClr val="002060"/>
                </a:solidFill>
                <a:latin typeface="Times New Roman" pitchFamily="18" charset="0"/>
                <a:cs typeface="Times New Roman" pitchFamily="18" charset="0"/>
              </a:rPr>
              <a:t>	</a:t>
            </a:r>
            <a:endParaRPr lang="en-US" sz="1600" b="0" i="0" u="none" strike="noStrike" kern="1800" baseline="0" smtClean="0">
              <a:solidFill>
                <a:srgbClr val="000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323528" y="1052736"/>
            <a:ext cx="8568952" cy="5760640"/>
          </a:xfrm>
        </p:spPr>
        <p:txBody>
          <a:bodyPr>
            <a:normAutofit/>
          </a:bodyPr>
          <a:lstStyle/>
          <a:p>
            <a:pPr marL="0" indent="0">
              <a:buNone/>
            </a:pPr>
            <a:endParaRPr lang="en-US" sz="1000"/>
          </a:p>
        </p:txBody>
      </p:sp>
      <p:graphicFrame>
        <p:nvGraphicFramePr>
          <p:cNvPr id="5" name="Table 4"/>
          <p:cNvGraphicFramePr>
            <a:graphicFrameLocks noGrp="1"/>
          </p:cNvGraphicFramePr>
          <p:nvPr>
            <p:extLst>
              <p:ext uri="{D42A27DB-BD31-4B8C-83A1-F6EECF244321}">
                <p14:modId xmlns:p14="http://schemas.microsoft.com/office/powerpoint/2010/main" val="2009057811"/>
              </p:ext>
            </p:extLst>
          </p:nvPr>
        </p:nvGraphicFramePr>
        <p:xfrm>
          <a:off x="317215" y="1124743"/>
          <a:ext cx="8575265" cy="6192689"/>
        </p:xfrm>
        <a:graphic>
          <a:graphicData uri="http://schemas.openxmlformats.org/drawingml/2006/table">
            <a:tbl>
              <a:tblPr firstRow="1" bandRow="1">
                <a:tableStyleId>{5C22544A-7EE6-4342-B048-85BDC9FD1C3A}</a:tableStyleId>
              </a:tblPr>
              <a:tblGrid>
                <a:gridCol w="2958641"/>
                <a:gridCol w="2952328"/>
                <a:gridCol w="2664296"/>
              </a:tblGrid>
              <a:tr h="440597">
                <a:tc>
                  <a:txBody>
                    <a:bodyPr/>
                    <a:lstStyle/>
                    <a:p>
                      <a:endParaRPr lang="en-US"/>
                    </a:p>
                  </a:txBody>
                  <a:tcPr/>
                </a:tc>
                <a:tc rowSpan="4">
                  <a:txBody>
                    <a:bodyPr/>
                    <a:lstStyle/>
                    <a:p>
                      <a:r>
                        <a:rPr lang="es-ES" sz="1200" b="1" kern="1200" smtClean="0">
                          <a:solidFill>
                            <a:srgbClr val="002060"/>
                          </a:solidFill>
                          <a:effectLst/>
                          <a:latin typeface="Times New Roman" pitchFamily="18" charset="0"/>
                          <a:ea typeface="+mn-ea"/>
                          <a:cs typeface="Times New Roman" pitchFamily="18" charset="0"/>
                        </a:rPr>
                        <a:t>GIÁ TRỊ CẦN THIẾT ĐỂ HÀNH NGHỀ</a:t>
                      </a:r>
                      <a:endParaRPr lang="en-US" sz="1200" b="1" kern="1200" smtClean="0">
                        <a:solidFill>
                          <a:srgbClr val="002060"/>
                        </a:solidFill>
                        <a:effectLst/>
                        <a:latin typeface="Times New Roman" pitchFamily="18" charset="0"/>
                        <a:ea typeface="+mn-ea"/>
                        <a:cs typeface="Times New Roman" pitchFamily="18" charset="0"/>
                      </a:endParaRPr>
                    </a:p>
                    <a:p>
                      <a:r>
                        <a:rPr lang="en-US" sz="1200" b="1" kern="1200" smtClean="0">
                          <a:solidFill>
                            <a:srgbClr val="002060"/>
                          </a:solidFill>
                          <a:effectLst/>
                          <a:latin typeface="Times New Roman" pitchFamily="18" charset="0"/>
                          <a:ea typeface="+mn-ea"/>
                          <a:cs typeface="Times New Roman" pitchFamily="18" charset="0"/>
                        </a:rPr>
                        <a:t>1. </a:t>
                      </a:r>
                      <a:r>
                        <a:rPr lang="en-US" sz="1200" b="1" kern="1200" err="1" smtClean="0">
                          <a:solidFill>
                            <a:srgbClr val="002060"/>
                          </a:solidFill>
                          <a:effectLst/>
                          <a:latin typeface="Times New Roman" pitchFamily="18" charset="0"/>
                          <a:ea typeface="+mn-ea"/>
                          <a:cs typeface="Times New Roman" pitchFamily="18" charset="0"/>
                        </a:rPr>
                        <a:t>Tác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phong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sức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khỏe</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tốt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Có</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tác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phong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công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nghiệp</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Có</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trách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nhiệm</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thái</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độ</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ứng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xử</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giải</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quyết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công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việc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hợp</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lý</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Có</a:t>
                      </a:r>
                      <a:r>
                        <a:rPr lang="en-US" sz="1200" b="1" kern="1200" smtClean="0">
                          <a:solidFill>
                            <a:srgbClr val="002060"/>
                          </a:solidFill>
                          <a:effectLst/>
                          <a:latin typeface="Times New Roman" pitchFamily="18" charset="0"/>
                          <a:ea typeface="+mn-ea"/>
                          <a:cs typeface="Times New Roman" pitchFamily="18" charset="0"/>
                        </a:rPr>
                        <a:t> ý </a:t>
                      </a:r>
                      <a:r>
                        <a:rPr lang="en-US" sz="1200" b="1" kern="1200" err="1" smtClean="0">
                          <a:solidFill>
                            <a:srgbClr val="002060"/>
                          </a:solidFill>
                          <a:effectLst/>
                          <a:latin typeface="Times New Roman" pitchFamily="18" charset="0"/>
                          <a:ea typeface="+mn-ea"/>
                          <a:cs typeface="Times New Roman" pitchFamily="18" charset="0"/>
                        </a:rPr>
                        <a:t>thức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học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tập</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và</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rèn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luyện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để</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nâng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cao</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trình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độ</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kỹ</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năng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để</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đáp</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ứng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yêu</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cầu</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công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việc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luôn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rèn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luyện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thể</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chất</a:t>
                      </a:r>
                      <a:r>
                        <a:rPr lang="en-US" sz="1200" b="1" kern="1200" smtClean="0">
                          <a:solidFill>
                            <a:srgbClr val="002060"/>
                          </a:solidFill>
                          <a:effectLst/>
                          <a:latin typeface="Times New Roman" pitchFamily="18" charset="0"/>
                          <a:ea typeface="+mn-ea"/>
                          <a:cs typeface="Times New Roman" pitchFamily="18" charset="0"/>
                        </a:rPr>
                        <a:t>, ý </a:t>
                      </a:r>
                      <a:r>
                        <a:rPr lang="en-US" sz="1200" b="1" kern="1200" err="1" smtClean="0">
                          <a:solidFill>
                            <a:srgbClr val="002060"/>
                          </a:solidFill>
                          <a:effectLst/>
                          <a:latin typeface="Times New Roman" pitchFamily="18" charset="0"/>
                          <a:ea typeface="+mn-ea"/>
                          <a:cs typeface="Times New Roman" pitchFamily="18" charset="0"/>
                        </a:rPr>
                        <a:t>thức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xây</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dựng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và</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bảo</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vệ</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Tổ</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quốc</a:t>
                      </a:r>
                      <a:r>
                        <a:rPr lang="en-US" sz="1200" b="1" kern="1200" smtClean="0">
                          <a:solidFill>
                            <a:srgbClr val="002060"/>
                          </a:solidFill>
                          <a:effectLst/>
                          <a:latin typeface="Times New Roman" pitchFamily="18" charset="0"/>
                          <a:ea typeface="+mn-ea"/>
                          <a:cs typeface="Times New Roman" pitchFamily="18" charset="0"/>
                        </a:rPr>
                        <a:t>.</a:t>
                      </a:r>
                    </a:p>
                    <a:p>
                      <a:r>
                        <a:rPr lang="vi-VN" sz="1200" b="1" kern="1200" smtClean="0">
                          <a:solidFill>
                            <a:srgbClr val="002060"/>
                          </a:solidFill>
                          <a:effectLst/>
                          <a:latin typeface="Times New Roman" pitchFamily="18" charset="0"/>
                          <a:ea typeface="+mn-ea"/>
                          <a:cs typeface="Times New Roman" pitchFamily="18" charset="0"/>
                        </a:rPr>
                        <a:t>2. Kiến thức và kỹ năng chuyên ngành đảm bảo: </a:t>
                      </a:r>
                      <a:endParaRPr lang="en-US" sz="1200" b="1" kern="1200" smtClean="0">
                        <a:solidFill>
                          <a:srgbClr val="002060"/>
                        </a:solidFill>
                        <a:effectLst/>
                        <a:latin typeface="Times New Roman" pitchFamily="18" charset="0"/>
                        <a:ea typeface="+mn-ea"/>
                        <a:cs typeface="Times New Roman" pitchFamily="18" charset="0"/>
                      </a:endParaRPr>
                    </a:p>
                    <a:p>
                      <a:r>
                        <a:rPr lang="vi-VN" sz="1200" b="1" kern="1200" smtClean="0">
                          <a:solidFill>
                            <a:srgbClr val="002060"/>
                          </a:solidFill>
                          <a:effectLst/>
                          <a:latin typeface="Times New Roman" pitchFamily="18" charset="0"/>
                          <a:ea typeface="+mn-ea"/>
                          <a:cs typeface="Times New Roman" pitchFamily="18" charset="0"/>
                        </a:rPr>
                        <a:t>Sử dụng các máy công cụ có tạo phoi như: Tiện, phay, bào, mài, doa… để chế tạo các chi tiết đúng yêu cầu kỹ thuật, đạt năng suất và an toàn… theo yêu cầu kỹ thuật từ một phôi liệu ban đầu nhờ sự cắt bỏ lớp kim loại. Công việc này có thể thực hiện bằng tay hoặc bằng máy. </a:t>
                      </a:r>
                      <a:endParaRPr lang="en-US" sz="1200" b="1" kern="1200" smtClean="0">
                        <a:solidFill>
                          <a:srgbClr val="002060"/>
                        </a:solidFill>
                        <a:effectLst/>
                        <a:latin typeface="Times New Roman" pitchFamily="18" charset="0"/>
                        <a:ea typeface="+mn-ea"/>
                        <a:cs typeface="Times New Roman" pitchFamily="18" charset="0"/>
                      </a:endParaRPr>
                    </a:p>
                    <a:p>
                      <a:r>
                        <a:rPr lang="vi-VN" sz="1200" b="1" kern="1200" smtClean="0">
                          <a:solidFill>
                            <a:srgbClr val="002060"/>
                          </a:solidFill>
                          <a:effectLst/>
                          <a:latin typeface="Times New Roman" pitchFamily="18" charset="0"/>
                          <a:ea typeface="+mn-ea"/>
                          <a:cs typeface="Times New Roman" pitchFamily="18" charset="0"/>
                        </a:rPr>
                        <a:t>Sử dụng được các phần mềm thiết kế cơ khí như: AutoCAD, Solid Words, CAD/CAM-CNC… Lập trình NC, vận hành được các máy tiện, máy phay điều khiển bằng chương trình số CNC thông dụng để gia công chi tiết máy có độ chính xác cao.</a:t>
                      </a:r>
                      <a:endParaRPr lang="en-US" sz="1200" b="1" kern="1200" smtClean="0">
                        <a:solidFill>
                          <a:srgbClr val="002060"/>
                        </a:solidFill>
                        <a:effectLst/>
                        <a:latin typeface="Times New Roman" pitchFamily="18" charset="0"/>
                        <a:ea typeface="+mn-ea"/>
                        <a:cs typeface="Times New Roman" pitchFamily="18" charset="0"/>
                      </a:endParaRPr>
                    </a:p>
                    <a:p>
                      <a:r>
                        <a:rPr lang="es-ES" sz="1200" b="1" kern="1200" smtClean="0">
                          <a:solidFill>
                            <a:srgbClr val="002060"/>
                          </a:solidFill>
                          <a:effectLst/>
                          <a:latin typeface="Times New Roman" pitchFamily="18" charset="0"/>
                          <a:ea typeface="+mn-ea"/>
                          <a:cs typeface="Times New Roman" pitchFamily="18" charset="0"/>
                        </a:rPr>
                        <a:t>3. </a:t>
                      </a:r>
                      <a:r>
                        <a:rPr lang="es-ES" sz="1200" b="1" kern="1200" err="1" smtClean="0">
                          <a:solidFill>
                            <a:srgbClr val="002060"/>
                          </a:solidFill>
                          <a:effectLst/>
                          <a:latin typeface="Times New Roman" pitchFamily="18" charset="0"/>
                          <a:ea typeface="+mn-ea"/>
                          <a:cs typeface="Times New Roman" pitchFamily="18" charset="0"/>
                        </a:rPr>
                        <a:t>Đam</a:t>
                      </a:r>
                      <a:r>
                        <a:rPr lang="es-ES" sz="1200" b="1" kern="1200" smtClean="0">
                          <a:solidFill>
                            <a:srgbClr val="002060"/>
                          </a:solidFill>
                          <a:effectLst/>
                          <a:latin typeface="Times New Roman" pitchFamily="18" charset="0"/>
                          <a:ea typeface="+mn-ea"/>
                          <a:cs typeface="Times New Roman" pitchFamily="18" charset="0"/>
                        </a:rPr>
                        <a:t> </a:t>
                      </a:r>
                      <a:r>
                        <a:rPr lang="es-ES" sz="1200" b="1" kern="1200" err="1" smtClean="0">
                          <a:solidFill>
                            <a:srgbClr val="002060"/>
                          </a:solidFill>
                          <a:effectLst/>
                          <a:latin typeface="Times New Roman" pitchFamily="18" charset="0"/>
                          <a:ea typeface="+mn-ea"/>
                          <a:cs typeface="Times New Roman" pitchFamily="18" charset="0"/>
                        </a:rPr>
                        <a:t>mê</a:t>
                      </a:r>
                      <a:r>
                        <a:rPr lang="es-ES" sz="1200" b="1" kern="1200" smtClean="0">
                          <a:solidFill>
                            <a:srgbClr val="002060"/>
                          </a:solidFill>
                          <a:effectLst/>
                          <a:latin typeface="Times New Roman" pitchFamily="18" charset="0"/>
                          <a:ea typeface="+mn-ea"/>
                          <a:cs typeface="Times New Roman" pitchFamily="18" charset="0"/>
                        </a:rPr>
                        <a:t> </a:t>
                      </a:r>
                      <a:r>
                        <a:rPr lang="es-ES" sz="1200" b="1" kern="1200" err="1" smtClean="0">
                          <a:solidFill>
                            <a:srgbClr val="002060"/>
                          </a:solidFill>
                          <a:effectLst/>
                          <a:latin typeface="Times New Roman" pitchFamily="18" charset="0"/>
                          <a:ea typeface="+mn-ea"/>
                          <a:cs typeface="Times New Roman" pitchFamily="18" charset="0"/>
                        </a:rPr>
                        <a:t>nghề</a:t>
                      </a:r>
                      <a:r>
                        <a:rPr lang="es-ES" sz="1200" b="1" kern="1200" smtClean="0">
                          <a:solidFill>
                            <a:srgbClr val="002060"/>
                          </a:solidFill>
                          <a:effectLst/>
                          <a:latin typeface="Times New Roman" pitchFamily="18" charset="0"/>
                          <a:ea typeface="+mn-ea"/>
                          <a:cs typeface="Times New Roman" pitchFamily="18" charset="0"/>
                        </a:rPr>
                        <a:t> </a:t>
                      </a:r>
                      <a:r>
                        <a:rPr lang="es-ES" sz="1200" b="1" kern="1200" err="1" smtClean="0">
                          <a:solidFill>
                            <a:srgbClr val="002060"/>
                          </a:solidFill>
                          <a:effectLst/>
                          <a:latin typeface="Times New Roman" pitchFamily="18" charset="0"/>
                          <a:ea typeface="+mn-ea"/>
                          <a:cs typeface="Times New Roman" pitchFamily="18" charset="0"/>
                        </a:rPr>
                        <a:t>nghiệp</a:t>
                      </a:r>
                      <a:r>
                        <a:rPr lang="es-ES" sz="1200" b="1" kern="1200" smtClean="0">
                          <a:solidFill>
                            <a:srgbClr val="002060"/>
                          </a:solidFill>
                          <a:effectLst/>
                          <a:latin typeface="Times New Roman" pitchFamily="18" charset="0"/>
                          <a:ea typeface="+mn-ea"/>
                          <a:cs typeface="Times New Roman" pitchFamily="18" charset="0"/>
                        </a:rPr>
                        <a:t> &amp; </a:t>
                      </a:r>
                      <a:r>
                        <a:rPr lang="es-ES" sz="1200" b="1" kern="1200" err="1" smtClean="0">
                          <a:solidFill>
                            <a:srgbClr val="002060"/>
                          </a:solidFill>
                          <a:effectLst/>
                          <a:latin typeface="Times New Roman" pitchFamily="18" charset="0"/>
                          <a:ea typeface="+mn-ea"/>
                          <a:cs typeface="Times New Roman" pitchFamily="18" charset="0"/>
                        </a:rPr>
                        <a:t>cầu</a:t>
                      </a:r>
                      <a:r>
                        <a:rPr lang="es-ES" sz="1200" b="1" kern="1200" smtClean="0">
                          <a:solidFill>
                            <a:srgbClr val="002060"/>
                          </a:solidFill>
                          <a:effectLst/>
                          <a:latin typeface="Times New Roman" pitchFamily="18" charset="0"/>
                          <a:ea typeface="+mn-ea"/>
                          <a:cs typeface="Times New Roman" pitchFamily="18" charset="0"/>
                        </a:rPr>
                        <a:t> </a:t>
                      </a:r>
                      <a:r>
                        <a:rPr lang="es-ES" sz="1200" b="1" kern="1200" err="1" smtClean="0">
                          <a:solidFill>
                            <a:srgbClr val="002060"/>
                          </a:solidFill>
                          <a:effectLst/>
                          <a:latin typeface="Times New Roman" pitchFamily="18" charset="0"/>
                          <a:ea typeface="+mn-ea"/>
                          <a:cs typeface="Times New Roman" pitchFamily="18" charset="0"/>
                        </a:rPr>
                        <a:t>tiến</a:t>
                      </a:r>
                      <a:r>
                        <a:rPr lang="es-ES" sz="1200" b="1" kern="1200" smtClean="0">
                          <a:solidFill>
                            <a:srgbClr val="002060"/>
                          </a:solidFill>
                          <a:effectLst/>
                          <a:latin typeface="Times New Roman" pitchFamily="18" charset="0"/>
                          <a:ea typeface="+mn-ea"/>
                          <a:cs typeface="Times New Roman" pitchFamily="18" charset="0"/>
                        </a:rPr>
                        <a:t>: </a:t>
                      </a:r>
                      <a:r>
                        <a:rPr lang="vi-VN" sz="1200" b="1" kern="1200" smtClean="0">
                          <a:solidFill>
                            <a:srgbClr val="002060"/>
                          </a:solidFill>
                          <a:effectLst/>
                          <a:latin typeface="Times New Roman" pitchFamily="18" charset="0"/>
                          <a:ea typeface="+mn-ea"/>
                          <a:cs typeface="Times New Roman" pitchFamily="18" charset="0"/>
                        </a:rPr>
                        <a:t>Lòng yêu nghề thực sự cần thiết và quyết định mức độ thành công của bạn trong nghề nghiệp bạn đã chọn. Chỉ có lòng yêu nghề, đam mê với công việc mới giúp bạn có động lực để tìm tòi, nghiên cứu và tìm ra phương pháp gia công cắt gọt hiệu quả nhất</a:t>
                      </a:r>
                      <a:endParaRPr lang="en-US" sz="1200">
                        <a:solidFill>
                          <a:srgbClr val="002060"/>
                        </a:solidFill>
                        <a:latin typeface="Times New Roman" pitchFamily="18" charset="0"/>
                        <a:cs typeface="Times New Roman" pitchFamily="18" charset="0"/>
                      </a:endParaRPr>
                    </a:p>
                  </a:txBody>
                  <a:tcPr>
                    <a:solidFill>
                      <a:schemeClr val="accent4">
                        <a:lumMod val="40000"/>
                        <a:lumOff val="60000"/>
                        <a:alpha val="74000"/>
                      </a:schemeClr>
                    </a:solidFill>
                  </a:tcPr>
                </a:tc>
                <a:tc rowSpan="4">
                  <a:txBody>
                    <a:bodyPr/>
                    <a:lstStyle/>
                    <a:p>
                      <a:r>
                        <a:rPr lang="es-ES" sz="1200" b="1" kern="1200" smtClean="0">
                          <a:solidFill>
                            <a:srgbClr val="002060"/>
                          </a:solidFill>
                          <a:effectLst/>
                          <a:latin typeface="Times New Roman" pitchFamily="18" charset="0"/>
                          <a:ea typeface="+mn-ea"/>
                          <a:cs typeface="Times New Roman" pitchFamily="18" charset="0"/>
                        </a:rPr>
                        <a:t>NHỮNG PHẨM CHẤT CẦN THIẾT</a:t>
                      </a:r>
                      <a:endParaRPr lang="en-US" sz="1200" b="1" kern="1200" smtClean="0">
                        <a:solidFill>
                          <a:srgbClr val="002060"/>
                        </a:solidFill>
                        <a:effectLst/>
                        <a:latin typeface="Times New Roman" pitchFamily="18" charset="0"/>
                        <a:ea typeface="+mn-ea"/>
                        <a:cs typeface="Times New Roman" pitchFamily="18" charset="0"/>
                      </a:endParaRPr>
                    </a:p>
                    <a:p>
                      <a:r>
                        <a:rPr lang="es-ES" sz="1200" b="1" kern="1200" smtClean="0">
                          <a:solidFill>
                            <a:srgbClr val="002060"/>
                          </a:solidFill>
                          <a:effectLst/>
                          <a:latin typeface="Times New Roman" pitchFamily="18" charset="0"/>
                          <a:ea typeface="+mn-ea"/>
                          <a:cs typeface="Times New Roman" pitchFamily="18" charset="0"/>
                        </a:rPr>
                        <a:t>M</a:t>
                      </a:r>
                      <a:r>
                        <a:rPr lang="x-none" sz="1200" b="1" kern="1200" smtClean="0">
                          <a:solidFill>
                            <a:srgbClr val="002060"/>
                          </a:solidFill>
                          <a:effectLst/>
                          <a:latin typeface="Times New Roman" pitchFamily="18" charset="0"/>
                          <a:ea typeface="+mn-ea"/>
                          <a:cs typeface="Times New Roman" pitchFamily="18" charset="0"/>
                        </a:rPr>
                        <a:t>ột sức khỏe tốt</a:t>
                      </a:r>
                      <a:endParaRPr lang="en-US" sz="1200" b="1" kern="1200" smtClean="0">
                        <a:solidFill>
                          <a:srgbClr val="002060"/>
                        </a:solidFill>
                        <a:effectLst/>
                        <a:latin typeface="Times New Roman" pitchFamily="18" charset="0"/>
                        <a:ea typeface="+mn-ea"/>
                        <a:cs typeface="Times New Roman" pitchFamily="18" charset="0"/>
                      </a:endParaRPr>
                    </a:p>
                    <a:p>
                      <a:r>
                        <a:rPr lang="x-none" sz="1200" b="1" kern="1200" smtClean="0">
                          <a:solidFill>
                            <a:srgbClr val="002060"/>
                          </a:solidFill>
                          <a:effectLst/>
                          <a:latin typeface="Times New Roman" pitchFamily="18" charset="0"/>
                          <a:ea typeface="+mn-ea"/>
                          <a:cs typeface="Times New Roman" pitchFamily="18" charset="0"/>
                        </a:rPr>
                        <a:t>với vai trò của một cử nhân thực hành cắt gọt kim loại, bạn càng cần phải có một sức khỏe tốt bởi công việc khá vất vả và căng thẳng.</a:t>
                      </a:r>
                      <a:endParaRPr lang="en-US" sz="1200" b="1" kern="1200" smtClean="0">
                        <a:solidFill>
                          <a:srgbClr val="002060"/>
                        </a:solidFill>
                        <a:effectLst/>
                        <a:latin typeface="Times New Roman" pitchFamily="18" charset="0"/>
                        <a:ea typeface="+mn-ea"/>
                        <a:cs typeface="Times New Roman" pitchFamily="18" charset="0"/>
                      </a:endParaRPr>
                    </a:p>
                    <a:p>
                      <a:r>
                        <a:rPr lang="x-none" sz="1200" b="1" kern="1200" smtClean="0">
                          <a:solidFill>
                            <a:srgbClr val="002060"/>
                          </a:solidFill>
                          <a:effectLst/>
                          <a:latin typeface="Times New Roman" pitchFamily="18" charset="0"/>
                          <a:ea typeface="+mn-ea"/>
                          <a:cs typeface="Times New Roman" pitchFamily="18" charset="0"/>
                        </a:rPr>
                        <a:t>Đức tính cẩn thận</a:t>
                      </a:r>
                      <a:endParaRPr lang="en-US" sz="1200" b="1" kern="1200" smtClean="0">
                        <a:solidFill>
                          <a:srgbClr val="002060"/>
                        </a:solidFill>
                        <a:effectLst/>
                        <a:latin typeface="Times New Roman" pitchFamily="18" charset="0"/>
                        <a:ea typeface="+mn-ea"/>
                        <a:cs typeface="Times New Roman" pitchFamily="18" charset="0"/>
                      </a:endParaRPr>
                    </a:p>
                    <a:p>
                      <a:r>
                        <a:rPr lang="x-none" sz="1200" b="1" kern="1200" smtClean="0">
                          <a:solidFill>
                            <a:srgbClr val="002060"/>
                          </a:solidFill>
                          <a:effectLst/>
                          <a:latin typeface="Times New Roman" pitchFamily="18" charset="0"/>
                          <a:ea typeface="+mn-ea"/>
                          <a:cs typeface="Times New Roman" pitchFamily="18" charset="0"/>
                        </a:rPr>
                        <a:t>đức tính cẩn thận thể hiện năng lực, đạo đức nghề nghiệp của bạn và là một tố chất rất cần thiết để giúp bạn trở thành một người giỏi trong lĩnh vực Cắt gọt kim loại.</a:t>
                      </a:r>
                      <a:endParaRPr lang="en-US" sz="1200" b="1" kern="1200" smtClean="0">
                        <a:solidFill>
                          <a:srgbClr val="002060"/>
                        </a:solidFill>
                        <a:effectLst/>
                        <a:latin typeface="Times New Roman" pitchFamily="18" charset="0"/>
                        <a:ea typeface="+mn-ea"/>
                        <a:cs typeface="Times New Roman" pitchFamily="18" charset="0"/>
                      </a:endParaRPr>
                    </a:p>
                    <a:p>
                      <a:r>
                        <a:rPr lang="x-none" sz="1200" b="1" kern="1200" smtClean="0">
                          <a:solidFill>
                            <a:srgbClr val="002060"/>
                          </a:solidFill>
                          <a:effectLst/>
                          <a:latin typeface="Times New Roman" pitchFamily="18" charset="0"/>
                          <a:ea typeface="+mn-ea"/>
                          <a:cs typeface="Times New Roman" pitchFamily="18" charset="0"/>
                        </a:rPr>
                        <a:t>Khả năng tập trung</a:t>
                      </a:r>
                      <a:endParaRPr lang="en-US" sz="1200" b="1" kern="1200" smtClean="0">
                        <a:solidFill>
                          <a:srgbClr val="002060"/>
                        </a:solidFill>
                        <a:effectLst/>
                        <a:latin typeface="Times New Roman" pitchFamily="18" charset="0"/>
                        <a:ea typeface="+mn-ea"/>
                        <a:cs typeface="Times New Roman" pitchFamily="18" charset="0"/>
                      </a:endParaRPr>
                    </a:p>
                    <a:p>
                      <a:r>
                        <a:rPr lang="x-none" sz="1200" b="1" kern="1200" smtClean="0">
                          <a:solidFill>
                            <a:srgbClr val="002060"/>
                          </a:solidFill>
                          <a:effectLst/>
                          <a:latin typeface="Times New Roman" pitchFamily="18" charset="0"/>
                          <a:ea typeface="+mn-ea"/>
                          <a:cs typeface="Times New Roman" pitchFamily="18" charset="0"/>
                        </a:rPr>
                        <a:t>Trong lĩnh vực cắt gọt kim loại đòi hỏi sự tỉ mĩ, độ chính xác cao thì đòi hỏi cần có sự tập trung, ngoài ra còn ảnh hưởng đến an toàn lao động trong quá trình gia công.</a:t>
                      </a:r>
                      <a:endParaRPr lang="en-US" sz="1200" b="1" kern="1200" smtClean="0">
                        <a:solidFill>
                          <a:srgbClr val="002060"/>
                        </a:solidFill>
                        <a:effectLst/>
                        <a:latin typeface="Times New Roman" pitchFamily="18" charset="0"/>
                        <a:ea typeface="+mn-ea"/>
                        <a:cs typeface="Times New Roman" pitchFamily="18" charset="0"/>
                      </a:endParaRPr>
                    </a:p>
                    <a:p>
                      <a:r>
                        <a:rPr lang="x-none" sz="1200" b="1" kern="1200" smtClean="0">
                          <a:solidFill>
                            <a:srgbClr val="002060"/>
                          </a:solidFill>
                          <a:effectLst/>
                          <a:latin typeface="Times New Roman" pitchFamily="18" charset="0"/>
                          <a:ea typeface="+mn-ea"/>
                          <a:cs typeface="Times New Roman" pitchFamily="18" charset="0"/>
                        </a:rPr>
                        <a:t>Đức tính chăm chỉ</a:t>
                      </a:r>
                      <a:endParaRPr lang="en-US" sz="1200" b="1" kern="1200" smtClean="0">
                        <a:solidFill>
                          <a:srgbClr val="002060"/>
                        </a:solidFill>
                        <a:effectLst/>
                        <a:latin typeface="Times New Roman" pitchFamily="18" charset="0"/>
                        <a:ea typeface="+mn-ea"/>
                        <a:cs typeface="Times New Roman" pitchFamily="18" charset="0"/>
                      </a:endParaRPr>
                    </a:p>
                    <a:p>
                      <a:r>
                        <a:rPr lang="x-none" sz="1200" b="1" kern="1200" smtClean="0">
                          <a:solidFill>
                            <a:srgbClr val="002060"/>
                          </a:solidFill>
                          <a:effectLst/>
                          <a:latin typeface="Times New Roman" pitchFamily="18" charset="0"/>
                          <a:ea typeface="+mn-ea"/>
                          <a:cs typeface="Times New Roman" pitchFamily="18" charset="0"/>
                        </a:rPr>
                        <a:t>Họ chính là những người thợ chăm chỉ, yêu nghề; bởi đó cũng là một trong những tố chất quan trọng quyết định sự thành công của họ trong nghề nghiệp đã chọn.</a:t>
                      </a:r>
                      <a:endParaRPr lang="en-US" sz="1200" b="1" kern="1200" smtClean="0">
                        <a:solidFill>
                          <a:srgbClr val="002060"/>
                        </a:solidFill>
                        <a:effectLst/>
                        <a:latin typeface="Times New Roman" pitchFamily="18" charset="0"/>
                        <a:ea typeface="+mn-ea"/>
                        <a:cs typeface="Times New Roman" pitchFamily="18" charset="0"/>
                      </a:endParaRPr>
                    </a:p>
                    <a:p>
                      <a:r>
                        <a:rPr lang="x-none" sz="1200" b="1" kern="1200" smtClean="0">
                          <a:solidFill>
                            <a:srgbClr val="002060"/>
                          </a:solidFill>
                          <a:effectLst/>
                          <a:latin typeface="Times New Roman" pitchFamily="18" charset="0"/>
                          <a:ea typeface="+mn-ea"/>
                          <a:cs typeface="Times New Roman" pitchFamily="18" charset="0"/>
                        </a:rPr>
                        <a:t>Lòng yêu nghề</a:t>
                      </a:r>
                      <a:endParaRPr lang="en-US" sz="1200" b="1" kern="1200" smtClean="0">
                        <a:solidFill>
                          <a:srgbClr val="002060"/>
                        </a:solidFill>
                        <a:effectLst/>
                        <a:latin typeface="Times New Roman" pitchFamily="18" charset="0"/>
                        <a:ea typeface="+mn-ea"/>
                        <a:cs typeface="Times New Roman" pitchFamily="18" charset="0"/>
                      </a:endParaRPr>
                    </a:p>
                    <a:p>
                      <a:r>
                        <a:rPr lang="en-US" sz="1200" b="1" kern="1200" err="1" smtClean="0">
                          <a:solidFill>
                            <a:srgbClr val="002060"/>
                          </a:solidFill>
                          <a:effectLst/>
                          <a:latin typeface="Times New Roman" pitchFamily="18" charset="0"/>
                          <a:ea typeface="+mn-ea"/>
                          <a:cs typeface="Times New Roman" pitchFamily="18" charset="0"/>
                        </a:rPr>
                        <a:t>Khi</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thực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sự</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yêu</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nghề</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bạn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sẽ</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biết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được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mục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đích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cao</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cả</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của</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nghề</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nghiệp</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mình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đã</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chọn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và</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biết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được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sau</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khi</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tốt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nghiệp</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ngành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Cắt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gọt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kim</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loại</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sẽ</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làm</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công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việc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gì</a:t>
                      </a:r>
                      <a:r>
                        <a:rPr lang="en-US" sz="1200" b="1" kern="1200" smtClean="0">
                          <a:solidFill>
                            <a:srgbClr val="002060"/>
                          </a:solidFill>
                          <a:effectLst/>
                          <a:latin typeface="Times New Roman" pitchFamily="18" charset="0"/>
                          <a:ea typeface="+mn-ea"/>
                          <a:cs typeface="Times New Roman" pitchFamily="18" charset="0"/>
                        </a:rPr>
                        <a:t> ?</a:t>
                      </a:r>
                      <a:endParaRPr lang="en-US" sz="1200">
                        <a:solidFill>
                          <a:srgbClr val="002060"/>
                        </a:solidFill>
                        <a:latin typeface="Times New Roman" pitchFamily="18" charset="0"/>
                        <a:cs typeface="Times New Roman" pitchFamily="18" charset="0"/>
                      </a:endParaRPr>
                    </a:p>
                  </a:txBody>
                  <a:tcPr>
                    <a:solidFill>
                      <a:schemeClr val="accent1">
                        <a:lumMod val="60000"/>
                        <a:lumOff val="40000"/>
                        <a:alpha val="89000"/>
                      </a:schemeClr>
                    </a:solidFill>
                  </a:tcPr>
                </a:tc>
              </a:tr>
              <a:tr h="440597">
                <a:tc>
                  <a:txBody>
                    <a:bodyPr/>
                    <a:lstStyle/>
                    <a:p>
                      <a:endParaRPr lang="en-US"/>
                    </a:p>
                  </a:txBody>
                  <a:tcPr/>
                </a:tc>
                <a:tc vMerge="1">
                  <a:txBody>
                    <a:bodyPr/>
                    <a:lstStyle/>
                    <a:p>
                      <a:endParaRPr lang="en-US" dirty="0"/>
                    </a:p>
                  </a:txBody>
                  <a:tcPr/>
                </a:tc>
                <a:tc vMerge="1">
                  <a:txBody>
                    <a:bodyPr/>
                    <a:lstStyle/>
                    <a:p>
                      <a:endParaRPr lang="en-US" dirty="0"/>
                    </a:p>
                  </a:txBody>
                  <a:tcPr/>
                </a:tc>
              </a:tr>
              <a:tr h="7604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1" kern="1200" smtClean="0">
                          <a:solidFill>
                            <a:schemeClr val="dk1"/>
                          </a:solidFill>
                          <a:effectLst/>
                          <a:latin typeface="+mn-lt"/>
                          <a:ea typeface="+mn-ea"/>
                          <a:cs typeface="+mn-cs"/>
                        </a:rPr>
                        <a:t>     </a:t>
                      </a:r>
                      <a:r>
                        <a:rPr lang="en-US" sz="1800" b="1" i="1" kern="1200" smtClean="0">
                          <a:solidFill>
                            <a:srgbClr val="FF0000"/>
                          </a:solidFill>
                          <a:effectLst/>
                          <a:latin typeface="+mn-lt"/>
                          <a:ea typeface="+mn-ea"/>
                          <a:cs typeface="+mn-cs"/>
                        </a:rPr>
                        <a:t>(</a:t>
                      </a:r>
                      <a:r>
                        <a:rPr lang="en-US" sz="1800" b="1" i="1" kern="1200" err="1" smtClean="0">
                          <a:solidFill>
                            <a:srgbClr val="FF0000"/>
                          </a:solidFill>
                          <a:effectLst/>
                          <a:latin typeface="+mn-lt"/>
                          <a:ea typeface="+mn-ea"/>
                          <a:cs typeface="+mn-cs"/>
                        </a:rPr>
                        <a:t>Cắt</a:t>
                      </a:r>
                      <a:r>
                        <a:rPr lang="en-US" sz="1800" b="1" i="1" kern="1200" smtClean="0">
                          <a:solidFill>
                            <a:srgbClr val="FF0000"/>
                          </a:solidFill>
                          <a:effectLst/>
                          <a:latin typeface="+mn-lt"/>
                          <a:ea typeface="+mn-ea"/>
                          <a:cs typeface="+mn-cs"/>
                        </a:rPr>
                        <a:t> </a:t>
                      </a:r>
                      <a:r>
                        <a:rPr lang="en-US" sz="1800" b="1" i="1" kern="1200" err="1" smtClean="0">
                          <a:solidFill>
                            <a:srgbClr val="FF0000"/>
                          </a:solidFill>
                          <a:effectLst/>
                          <a:latin typeface="+mn-lt"/>
                          <a:ea typeface="+mn-ea"/>
                          <a:cs typeface="+mn-cs"/>
                        </a:rPr>
                        <a:t>gọt</a:t>
                      </a:r>
                      <a:r>
                        <a:rPr lang="en-US" sz="1800" b="1" i="1" kern="1200" smtClean="0">
                          <a:solidFill>
                            <a:srgbClr val="FF0000"/>
                          </a:solidFill>
                          <a:effectLst/>
                          <a:latin typeface="+mn-lt"/>
                          <a:ea typeface="+mn-ea"/>
                          <a:cs typeface="+mn-cs"/>
                        </a:rPr>
                        <a:t> </a:t>
                      </a:r>
                      <a:r>
                        <a:rPr lang="en-US" sz="1800" b="1" i="1" kern="1200" err="1" smtClean="0">
                          <a:solidFill>
                            <a:srgbClr val="FF0000"/>
                          </a:solidFill>
                          <a:effectLst/>
                          <a:latin typeface="+mn-lt"/>
                          <a:ea typeface="+mn-ea"/>
                          <a:cs typeface="+mn-cs"/>
                        </a:rPr>
                        <a:t>kim</a:t>
                      </a:r>
                      <a:r>
                        <a:rPr lang="en-US" sz="1800" b="1" i="1" kern="1200" smtClean="0">
                          <a:solidFill>
                            <a:srgbClr val="FF0000"/>
                          </a:solidFill>
                          <a:effectLst/>
                          <a:latin typeface="+mn-lt"/>
                          <a:ea typeface="+mn-ea"/>
                          <a:cs typeface="+mn-cs"/>
                        </a:rPr>
                        <a:t> </a:t>
                      </a:r>
                      <a:r>
                        <a:rPr lang="en-US" sz="1800" b="1" i="1" kern="1200" err="1" smtClean="0">
                          <a:solidFill>
                            <a:srgbClr val="FF0000"/>
                          </a:solidFill>
                          <a:effectLst/>
                          <a:latin typeface="+mn-lt"/>
                          <a:ea typeface="+mn-ea"/>
                          <a:cs typeface="+mn-cs"/>
                        </a:rPr>
                        <a:t>loại</a:t>
                      </a:r>
                      <a:r>
                        <a:rPr lang="en-US" sz="1800" b="1" i="1" kern="1200" smtClean="0">
                          <a:solidFill>
                            <a:srgbClr val="FF0000"/>
                          </a:solidFill>
                          <a:effectLst/>
                          <a:latin typeface="+mn-lt"/>
                          <a:ea typeface="+mn-ea"/>
                          <a:cs typeface="+mn-cs"/>
                        </a:rPr>
                        <a:t>)</a:t>
                      </a:r>
                      <a:endParaRPr lang="en-US" smtClean="0">
                        <a:solidFill>
                          <a:srgbClr val="FF0000"/>
                        </a:solidFill>
                      </a:endParaRPr>
                    </a:p>
                    <a:p>
                      <a:endParaRPr lang="en-US"/>
                    </a:p>
                  </a:txBody>
                  <a:tcPr/>
                </a:tc>
                <a:tc vMerge="1">
                  <a:txBody>
                    <a:bodyPr/>
                    <a:lstStyle/>
                    <a:p>
                      <a:endParaRPr lang="en-US" dirty="0"/>
                    </a:p>
                  </a:txBody>
                  <a:tcPr/>
                </a:tc>
                <a:tc vMerge="1">
                  <a:txBody>
                    <a:bodyPr/>
                    <a:lstStyle/>
                    <a:p>
                      <a:endParaRPr lang="en-US" dirty="0"/>
                    </a:p>
                  </a:txBody>
                  <a:tcPr/>
                </a:tc>
              </a:tr>
              <a:tr h="4551013">
                <a:tc>
                  <a:txBody>
                    <a:bodyPr/>
                    <a:lstStyle/>
                    <a:p>
                      <a:r>
                        <a:rPr lang="en-US" sz="1200" b="1" kern="1200" err="1" smtClean="0">
                          <a:solidFill>
                            <a:srgbClr val="002060"/>
                          </a:solidFill>
                          <a:effectLst/>
                          <a:latin typeface="Times New Roman" pitchFamily="18" charset="0"/>
                          <a:ea typeface="+mn-ea"/>
                          <a:cs typeface="Times New Roman" pitchFamily="18" charset="0"/>
                        </a:rPr>
                        <a:t>Người</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làm</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nghề</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cắt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gọt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kim</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loại</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sẽ</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thực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hiện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được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các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kỹ</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năng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như</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tiện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phay</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bào</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doa</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các</a:t>
                      </a:r>
                      <a:r>
                        <a:rPr lang="en-US" sz="1200" b="1" kern="1200" smtClean="0">
                          <a:solidFill>
                            <a:srgbClr val="002060"/>
                          </a:solidFill>
                          <a:effectLst/>
                          <a:latin typeface="Times New Roman" pitchFamily="18" charset="0"/>
                          <a:ea typeface="+mn-ea"/>
                          <a:cs typeface="Times New Roman" pitchFamily="18" charset="0"/>
                        </a:rPr>
                        <a:t> chi </a:t>
                      </a:r>
                      <a:r>
                        <a:rPr lang="en-US" sz="1200" b="1" kern="1200" err="1" smtClean="0">
                          <a:solidFill>
                            <a:srgbClr val="002060"/>
                          </a:solidFill>
                          <a:effectLst/>
                          <a:latin typeface="Times New Roman" pitchFamily="18" charset="0"/>
                          <a:ea typeface="+mn-ea"/>
                          <a:cs typeface="Times New Roman" pitchFamily="18" charset="0"/>
                        </a:rPr>
                        <a:t>tiết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kỹ</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thuật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hoặc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có</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khả</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năng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sử</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dụng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máy</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tính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để</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thiết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kế</a:t>
                      </a:r>
                      <a:r>
                        <a:rPr lang="en-US" sz="1200" b="1" kern="1200" smtClean="0">
                          <a:solidFill>
                            <a:srgbClr val="002060"/>
                          </a:solidFill>
                          <a:effectLst/>
                          <a:latin typeface="Times New Roman" pitchFamily="18" charset="0"/>
                          <a:ea typeface="+mn-ea"/>
                          <a:cs typeface="Times New Roman" pitchFamily="18" charset="0"/>
                        </a:rPr>
                        <a:t> chi </a:t>
                      </a:r>
                      <a:r>
                        <a:rPr lang="en-US" sz="1200" b="1" kern="1200" err="1" smtClean="0">
                          <a:solidFill>
                            <a:srgbClr val="002060"/>
                          </a:solidFill>
                          <a:effectLst/>
                          <a:latin typeface="Times New Roman" pitchFamily="18" charset="0"/>
                          <a:ea typeface="+mn-ea"/>
                          <a:cs typeface="Times New Roman" pitchFamily="18" charset="0"/>
                        </a:rPr>
                        <a:t>tiết</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máy</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khuôn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mẫu</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Lập</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chương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trình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gia</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công</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vận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hành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và</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điều</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chỉnh</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được</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máy</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tiện</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máy</a:t>
                      </a:r>
                      <a:r>
                        <a:rPr lang="en-US" sz="1200" b="1" kern="1200" smtClean="0">
                          <a:solidFill>
                            <a:srgbClr val="002060"/>
                          </a:solidFill>
                          <a:effectLst/>
                          <a:latin typeface="Times New Roman" pitchFamily="18" charset="0"/>
                          <a:ea typeface="+mn-ea"/>
                          <a:cs typeface="Times New Roman" pitchFamily="18" charset="0"/>
                        </a:rPr>
                        <a:t> </a:t>
                      </a:r>
                      <a:r>
                        <a:rPr lang="en-US" sz="1200" b="1" kern="1200" err="1" smtClean="0">
                          <a:solidFill>
                            <a:srgbClr val="002060"/>
                          </a:solidFill>
                          <a:effectLst/>
                          <a:latin typeface="Times New Roman" pitchFamily="18" charset="0"/>
                          <a:ea typeface="+mn-ea"/>
                          <a:cs typeface="Times New Roman" pitchFamily="18" charset="0"/>
                        </a:rPr>
                        <a:t>phay</a:t>
                      </a:r>
                      <a:r>
                        <a:rPr lang="en-US" sz="1200" b="1" kern="1200" smtClean="0">
                          <a:solidFill>
                            <a:srgbClr val="002060"/>
                          </a:solidFill>
                          <a:effectLst/>
                          <a:latin typeface="Times New Roman" pitchFamily="18" charset="0"/>
                          <a:ea typeface="+mn-ea"/>
                          <a:cs typeface="Times New Roman" pitchFamily="18" charset="0"/>
                        </a:rPr>
                        <a:t> CNC.</a:t>
                      </a:r>
                    </a:p>
                  </a:txBody>
                  <a:tcPr/>
                </a:tc>
                <a:tc vMerge="1">
                  <a:txBody>
                    <a:bodyPr/>
                    <a:lstStyle/>
                    <a:p>
                      <a:endParaRPr lang="en-US" dirty="0"/>
                    </a:p>
                  </a:txBody>
                  <a:tcPr/>
                </a:tc>
                <a:tc vMerge="1">
                  <a:txBody>
                    <a:bodyPr/>
                    <a:lstStyle/>
                    <a:p>
                      <a:endParaRPr lang="en-US" dirty="0"/>
                    </a:p>
                  </a:txBody>
                  <a:tcPr/>
                </a:tc>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750" y="1196752"/>
            <a:ext cx="2664296" cy="432048"/>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750" y="1644295"/>
            <a:ext cx="2664296" cy="302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8442" y="2443537"/>
            <a:ext cx="1162050" cy="295275"/>
          </a:xfrm>
          <a:prstGeom prst="rect">
            <a:avLst/>
          </a:prstGeom>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3" y="4221088"/>
            <a:ext cx="1152127" cy="1152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0" y="4221088"/>
            <a:ext cx="1368152" cy="1152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379" y="5381665"/>
            <a:ext cx="1302457" cy="1359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79102" y="5381665"/>
            <a:ext cx="1199659" cy="1359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5637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075240" cy="864096"/>
          </a:xfrm>
          <a:gradFill>
            <a:gsLst>
              <a:gs pos="0">
                <a:srgbClr val="00B0F0"/>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n-US" sz="1400" b="1" i="0" u="none" strike="noStrike" kern="1800" baseline="0" smtClean="0">
                <a:solidFill>
                  <a:srgbClr val="0070C0"/>
                </a:solidFill>
                <a:latin typeface="Times New Roman" pitchFamily="18" charset="0"/>
                <a:cs typeface="Times New Roman" pitchFamily="18" charset="0"/>
              </a:rPr>
              <a:t>NGHỀ CẮT GỌT KIM LOẠI LÀ GÌ? LÀM THẾ NÀO ĐỂ THÀNH CÔNG TRONG NGÀNH NÀY?</a:t>
            </a:r>
            <a:br>
              <a:rPr lang="en-US" sz="1400" b="1" i="0" u="none" strike="noStrike" kern="1800" baseline="0" smtClean="0">
                <a:solidFill>
                  <a:srgbClr val="0070C0"/>
                </a:solidFill>
                <a:latin typeface="Times New Roman" pitchFamily="18" charset="0"/>
                <a:cs typeface="Times New Roman" pitchFamily="18" charset="0"/>
              </a:rPr>
            </a:br>
            <a:r>
              <a:rPr lang="vi-VN" sz="1400" b="1" smtClean="0">
                <a:solidFill>
                  <a:srgbClr val="FF0000"/>
                </a:solidFill>
                <a:latin typeface="Times New Roman" pitchFamily="18" charset="0"/>
                <a:cs typeface="Times New Roman" pitchFamily="18" charset="0"/>
              </a:rPr>
              <a:t>GIÁ TRỊ CẦN THIẾT ĐỂ HÀNH NGHỀ</a:t>
            </a:r>
            <a:endParaRPr lang="vi-VN" sz="1400" b="1" i="0" u="none" strike="noStrike" baseline="0" smtClean="0">
              <a:solidFill>
                <a:srgbClr val="FF0000"/>
              </a:solidFill>
              <a:latin typeface="Times New Roman"/>
            </a:endParaRPr>
          </a:p>
        </p:txBody>
      </p:sp>
      <p:sp>
        <p:nvSpPr>
          <p:cNvPr id="3" name="Text Placeholder 2"/>
          <p:cNvSpPr>
            <a:spLocks noGrp="1"/>
          </p:cNvSpPr>
          <p:nvPr>
            <p:ph type="body" idx="1"/>
          </p:nvPr>
        </p:nvSpPr>
        <p:spPr>
          <a:xfrm>
            <a:off x="457200" y="1412776"/>
            <a:ext cx="8229600" cy="4713387"/>
          </a:xfrm>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874663748"/>
              </p:ext>
            </p:extLst>
          </p:nvPr>
        </p:nvGraphicFramePr>
        <p:xfrm>
          <a:off x="467544" y="980012"/>
          <a:ext cx="8280918" cy="5848252"/>
        </p:xfrm>
        <a:graphic>
          <a:graphicData uri="http://schemas.openxmlformats.org/drawingml/2006/table">
            <a:tbl>
              <a:tblPr firstRow="1" bandRow="1">
                <a:tableStyleId>{5C22544A-7EE6-4342-B048-85BDC9FD1C3A}</a:tableStyleId>
              </a:tblPr>
              <a:tblGrid>
                <a:gridCol w="1380153"/>
                <a:gridCol w="1380153"/>
                <a:gridCol w="1380153"/>
                <a:gridCol w="1380153"/>
                <a:gridCol w="1380153"/>
                <a:gridCol w="1380153"/>
              </a:tblGrid>
              <a:tr h="668007">
                <a:tc gridSpan="2">
                  <a:txBody>
                    <a:bodyPr/>
                    <a:lstStyle/>
                    <a:p>
                      <a:r>
                        <a:rPr lang="en-US" sz="1200" b="1" kern="1200" smtClean="0">
                          <a:solidFill>
                            <a:schemeClr val="lt1"/>
                          </a:solidFill>
                          <a:effectLst/>
                          <a:latin typeface="Times New Roman" pitchFamily="18" charset="0"/>
                          <a:ea typeface="+mn-ea"/>
                          <a:cs typeface="Times New Roman" pitchFamily="18" charset="0"/>
                        </a:rPr>
                        <a:t>CÔNG VIỆC THIẾT KẾ CÁC SẢN PHẨM CƠ KHÍ</a:t>
                      </a:r>
                      <a:endParaRPr lang="en-US" sz="1200">
                        <a:latin typeface="Times New Roman" pitchFamily="18" charset="0"/>
                        <a:cs typeface="Times New Roman" pitchFamily="18" charset="0"/>
                      </a:endParaRPr>
                    </a:p>
                  </a:txBody>
                  <a:tcPr/>
                </a:tc>
                <a:tc hMerge="1">
                  <a:txBody>
                    <a:bodyPr/>
                    <a:lstStyle/>
                    <a:p>
                      <a:endParaRPr lang="en-US" dirty="0"/>
                    </a:p>
                  </a:txBody>
                  <a:tcPr/>
                </a:tc>
                <a:tc gridSpan="2">
                  <a:txBody>
                    <a:bodyPr/>
                    <a:lstStyle/>
                    <a:p>
                      <a:r>
                        <a:rPr lang="en-US" sz="1200" b="1" kern="1200" smtClean="0">
                          <a:solidFill>
                            <a:schemeClr val="lt1"/>
                          </a:solidFill>
                          <a:effectLst/>
                          <a:latin typeface="Times New Roman" pitchFamily="18" charset="0"/>
                          <a:ea typeface="+mn-ea"/>
                          <a:cs typeface="Times New Roman" pitchFamily="18" charset="0"/>
                        </a:rPr>
                        <a:t>CÔNG VIỆC GIA CÔNG TRÊN MÁY </a:t>
                      </a:r>
                      <a:endParaRPr lang="en-US" sz="1200">
                        <a:latin typeface="Times New Roman" pitchFamily="18" charset="0"/>
                        <a:cs typeface="Times New Roman" pitchFamily="18" charset="0"/>
                      </a:endParaRPr>
                    </a:p>
                  </a:txBody>
                  <a:tcPr/>
                </a:tc>
                <a:tc hMerge="1">
                  <a:txBody>
                    <a:bodyPr/>
                    <a:lstStyle/>
                    <a:p>
                      <a:endParaRPr lang="en-US" dirty="0"/>
                    </a:p>
                  </a:txBody>
                  <a:tcPr/>
                </a:tc>
                <a:tc gridSpan="2">
                  <a:txBody>
                    <a:bodyPr/>
                    <a:lstStyle/>
                    <a:p>
                      <a:r>
                        <a:rPr lang="en-US" sz="1200" b="1" kern="1200" smtClean="0">
                          <a:solidFill>
                            <a:schemeClr val="lt1"/>
                          </a:solidFill>
                          <a:effectLst/>
                          <a:latin typeface="Times New Roman" pitchFamily="18" charset="0"/>
                          <a:ea typeface="+mn-ea"/>
                          <a:cs typeface="Times New Roman" pitchFamily="18" charset="0"/>
                        </a:rPr>
                        <a:t>CÔNG VIỆC GIA CÔNG TRÊN MÁY CNC</a:t>
                      </a:r>
                      <a:endParaRPr lang="en-US" sz="1200">
                        <a:latin typeface="Times New Roman" pitchFamily="18" charset="0"/>
                        <a:cs typeface="Times New Roman" pitchFamily="18" charset="0"/>
                      </a:endParaRPr>
                    </a:p>
                  </a:txBody>
                  <a:tcPr/>
                </a:tc>
                <a:tc hMerge="1">
                  <a:txBody>
                    <a:bodyPr/>
                    <a:lstStyle/>
                    <a:p>
                      <a:endParaRPr lang="en-US" dirty="0"/>
                    </a:p>
                  </a:txBody>
                  <a:tcPr/>
                </a:tc>
              </a:tr>
              <a:tr h="2572353">
                <a:tc>
                  <a:txBody>
                    <a:bodyPr/>
                    <a:lstStyle/>
                    <a:p>
                      <a:endParaRPr lang="en-US" sz="120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Thiết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lập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tính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toán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vẽ</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ra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nguyên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lý</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và</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kết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cấu</a:t>
                      </a:r>
                      <a:r>
                        <a:rPr lang="en-US" sz="1200" kern="1200" smtClean="0">
                          <a:solidFill>
                            <a:schemeClr val="dk1"/>
                          </a:solidFill>
                          <a:effectLst/>
                          <a:latin typeface="Times New Roman" pitchFamily="18" charset="0"/>
                          <a:ea typeface="+mn-ea"/>
                          <a:cs typeface="Times New Roman" pitchFamily="18" charset="0"/>
                        </a:rPr>
                        <a:t>, chi </a:t>
                      </a:r>
                      <a:r>
                        <a:rPr lang="en-US" sz="1200" kern="1200" err="1" smtClean="0">
                          <a:solidFill>
                            <a:schemeClr val="dk1"/>
                          </a:solidFill>
                          <a:effectLst/>
                          <a:latin typeface="Times New Roman" pitchFamily="18" charset="0"/>
                          <a:ea typeface="+mn-ea"/>
                          <a:cs typeface="Times New Roman" pitchFamily="18" charset="0"/>
                        </a:rPr>
                        <a:t>tiết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của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móc</a:t>
                      </a:r>
                      <a:r>
                        <a:rPr lang="en-US" sz="1200" kern="1200" smtClean="0">
                          <a:solidFill>
                            <a:schemeClr val="dk1"/>
                          </a:solidFill>
                          <a:effectLst/>
                          <a:latin typeface="Times New Roman" pitchFamily="18" charset="0"/>
                          <a:ea typeface="+mn-ea"/>
                          <a:cs typeface="Times New Roman" pitchFamily="18" charset="0"/>
                        </a:rPr>
                        <a:t> hay </a:t>
                      </a:r>
                      <a:r>
                        <a:rPr lang="en-US" sz="1200" kern="1200" err="1" smtClean="0">
                          <a:solidFill>
                            <a:schemeClr val="dk1"/>
                          </a:solidFill>
                          <a:effectLst/>
                          <a:latin typeface="Times New Roman" pitchFamily="18" charset="0"/>
                          <a:ea typeface="+mn-ea"/>
                          <a:cs typeface="Times New Roman" pitchFamily="18" charset="0"/>
                        </a:rPr>
                        <a:t>công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trình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thể</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hiện</a:t>
                      </a:r>
                      <a:r>
                        <a:rPr lang="en-US" sz="1200" kern="1200" smtClean="0">
                          <a:solidFill>
                            <a:schemeClr val="dk1"/>
                          </a:solidFill>
                          <a:effectLst/>
                          <a:latin typeface="Times New Roman" pitchFamily="18" charset="0"/>
                          <a:ea typeface="+mn-ea"/>
                          <a:cs typeface="Times New Roman" pitchFamily="18" charset="0"/>
                        </a:rPr>
                        <a:t> qua </a:t>
                      </a:r>
                      <a:r>
                        <a:rPr lang="en-US" sz="1200" kern="1200" err="1" smtClean="0">
                          <a:solidFill>
                            <a:schemeClr val="dk1"/>
                          </a:solidFill>
                          <a:effectLst/>
                          <a:latin typeface="Times New Roman" pitchFamily="18" charset="0"/>
                          <a:ea typeface="+mn-ea"/>
                          <a:cs typeface="Times New Roman" pitchFamily="18" charset="0"/>
                        </a:rPr>
                        <a:t>các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tài</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liệu</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thiết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kế</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tư</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đó</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làm</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tiền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đề</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việc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gia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công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cắt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gọt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chế</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tạo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a:t>
                      </a:r>
                    </a:p>
                    <a:p>
                      <a:endParaRPr lang="en-US" sz="1200">
                        <a:latin typeface="Times New Roman" pitchFamily="18" charset="0"/>
                        <a:cs typeface="Times New Roman" pitchFamily="18" charset="0"/>
                      </a:endParaRPr>
                    </a:p>
                  </a:txBody>
                  <a:tcPr/>
                </a:tc>
                <a:tc>
                  <a:txBody>
                    <a:bodyPr/>
                    <a:lstStyle/>
                    <a:p>
                      <a:endParaRPr lang="en-US" sz="1200">
                        <a:latin typeface="Times New Roman" pitchFamily="18" charset="0"/>
                        <a:cs typeface="Times New Roman" pitchFamily="18" charset="0"/>
                      </a:endParaRPr>
                    </a:p>
                  </a:txBody>
                  <a:tcPr/>
                </a:tc>
                <a:tc>
                  <a:txBody>
                    <a:bodyPr/>
                    <a:lstStyle/>
                    <a:p>
                      <a:pPr algn="just">
                        <a:spcAft>
                          <a:spcPts val="0"/>
                        </a:spcAft>
                      </a:pP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Máy</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gia</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công</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cơ</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khí</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Tiện</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Phay</a:t>
                      </a:r>
                      <a:r>
                        <a:rPr lang="en-US" sz="1200">
                          <a:solidFill>
                            <a:srgbClr val="000000"/>
                          </a:solidFill>
                          <a:effectLst/>
                          <a:latin typeface="Times New Roman" pitchFamily="18" charset="0"/>
                          <a:ea typeface="Times New Roman"/>
                          <a:cs typeface="Times New Roman" pitchFamily="18" charset="0"/>
                        </a:rPr>
                        <a:t> , </a:t>
                      </a:r>
                      <a:r>
                        <a:rPr lang="en-US" sz="1200" err="1">
                          <a:solidFill>
                            <a:srgbClr val="000000"/>
                          </a:solidFill>
                          <a:effectLst/>
                          <a:latin typeface="Times New Roman" pitchFamily="18" charset="0"/>
                          <a:ea typeface="Times New Roman"/>
                          <a:cs typeface="Times New Roman" pitchFamily="18" charset="0"/>
                        </a:rPr>
                        <a:t>Bào</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mài</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khoan</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khoét</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doa</a:t>
                      </a:r>
                      <a:r>
                        <a:rPr lang="en-US" sz="1200">
                          <a:solidFill>
                            <a:srgbClr val="000000"/>
                          </a:solidFill>
                          <a:effectLst/>
                          <a:latin typeface="Times New Roman" pitchFamily="18" charset="0"/>
                          <a:ea typeface="Times New Roman"/>
                          <a:cs typeface="Times New Roman" pitchFamily="18" charset="0"/>
                        </a:rPr>
                        <a:t> … </a:t>
                      </a:r>
                      <a:r>
                        <a:rPr lang="en-US" sz="1200" err="1">
                          <a:solidFill>
                            <a:srgbClr val="000000"/>
                          </a:solidFill>
                          <a:effectLst/>
                          <a:latin typeface="Times New Roman" pitchFamily="18" charset="0"/>
                          <a:ea typeface="Times New Roman"/>
                          <a:cs typeface="Times New Roman" pitchFamily="18" charset="0"/>
                        </a:rPr>
                        <a:t>Cài</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đặt</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bằng</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tay</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các</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thông</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số</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công</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nghệ</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và</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điều</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khiển</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việc</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gia</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công</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với</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các</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tay</a:t>
                      </a:r>
                      <a:r>
                        <a:rPr lang="en-US" sz="1200">
                          <a:solidFill>
                            <a:srgbClr val="000000"/>
                          </a:solidFill>
                          <a:effectLst/>
                          <a:latin typeface="Times New Roman" pitchFamily="18" charset="0"/>
                          <a:ea typeface="Times New Roman"/>
                          <a:cs typeface="Times New Roman" pitchFamily="18" charset="0"/>
                        </a:rPr>
                        <a:t> quay </a:t>
                      </a:r>
                      <a:r>
                        <a:rPr lang="en-US" sz="1200" err="1">
                          <a:solidFill>
                            <a:srgbClr val="000000"/>
                          </a:solidFill>
                          <a:effectLst/>
                          <a:latin typeface="Times New Roman" pitchFamily="18" charset="0"/>
                          <a:ea typeface="Times New Roman"/>
                          <a:cs typeface="Times New Roman" pitchFamily="18" charset="0"/>
                        </a:rPr>
                        <a:t>giúp</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thực</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hiện</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các</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nguyên</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công</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cắt</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gọt</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vật</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liệu</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để</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tạo</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được</a:t>
                      </a:r>
                      <a:r>
                        <a:rPr lang="en-US" sz="1200">
                          <a:solidFill>
                            <a:srgbClr val="000000"/>
                          </a:solidFill>
                          <a:effectLst/>
                          <a:latin typeface="Times New Roman" pitchFamily="18" charset="0"/>
                          <a:ea typeface="Times New Roman"/>
                          <a:cs typeface="Times New Roman" pitchFamily="18" charset="0"/>
                        </a:rPr>
                        <a:t> chi </a:t>
                      </a:r>
                      <a:r>
                        <a:rPr lang="en-US" sz="1200" err="1">
                          <a:solidFill>
                            <a:srgbClr val="000000"/>
                          </a:solidFill>
                          <a:effectLst/>
                          <a:latin typeface="Times New Roman" pitchFamily="18" charset="0"/>
                          <a:ea typeface="Times New Roman"/>
                          <a:cs typeface="Times New Roman" pitchFamily="18" charset="0"/>
                        </a:rPr>
                        <a:t>tiết</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cơ</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khí</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đúng</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với</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yêu</a:t>
                      </a:r>
                      <a:r>
                        <a:rPr lang="en-US" sz="1200">
                          <a:solidFill>
                            <a:srgbClr val="000000"/>
                          </a:solidFill>
                          <a:effectLst/>
                          <a:latin typeface="Times New Roman" pitchFamily="18" charset="0"/>
                          <a:ea typeface="Times New Roman"/>
                          <a:cs typeface="Times New Roman" pitchFamily="18" charset="0"/>
                        </a:rPr>
                        <a:t> </a:t>
                      </a:r>
                      <a:r>
                        <a:rPr lang="en-US" sz="1200" err="1">
                          <a:solidFill>
                            <a:srgbClr val="000000"/>
                          </a:solidFill>
                          <a:effectLst/>
                          <a:latin typeface="Times New Roman" pitchFamily="18" charset="0"/>
                          <a:ea typeface="Times New Roman"/>
                          <a:cs typeface="Times New Roman" pitchFamily="18" charset="0"/>
                        </a:rPr>
                        <a:t>cầu</a:t>
                      </a:r>
                      <a:r>
                        <a:rPr lang="en-US" sz="1200">
                          <a:solidFill>
                            <a:srgbClr val="000000"/>
                          </a:solidFill>
                          <a:effectLst/>
                          <a:latin typeface="Times New Roman" pitchFamily="18" charset="0"/>
                          <a:ea typeface="Times New Roman"/>
                          <a:cs typeface="Times New Roman" pitchFamily="18" charset="0"/>
                        </a:rPr>
                        <a:t>.</a:t>
                      </a:r>
                      <a:endParaRPr lang="en-US" sz="1200">
                        <a:effectLst/>
                        <a:latin typeface="Times New Roman" pitchFamily="18" charset="0"/>
                        <a:ea typeface="Times New Roman"/>
                        <a:cs typeface="Times New Roman" pitchFamily="18" charset="0"/>
                      </a:endParaRPr>
                    </a:p>
                  </a:txBody>
                  <a:tcPr marL="68580" marR="68580" marT="0" marB="0"/>
                </a:tc>
                <a:tc>
                  <a:txBody>
                    <a:bodyPr/>
                    <a:lstStyle/>
                    <a:p>
                      <a:endParaRPr lang="en-US" sz="1200">
                        <a:latin typeface="Times New Roman" pitchFamily="18" charset="0"/>
                        <a:cs typeface="Times New Roman" pitchFamily="18" charset="0"/>
                      </a:endParaRPr>
                    </a:p>
                  </a:txBody>
                  <a:tcPr/>
                </a:tc>
                <a:tc>
                  <a:txBody>
                    <a:bodyPr/>
                    <a:lstStyle/>
                    <a:p>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Quá</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trình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gia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công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cắt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gọt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được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thực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hiện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hoàn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toàn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bằng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các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thuật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toán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số</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với</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sự</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điều</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khiển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hoàn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toàn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của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tính</a:t>
                      </a:r>
                      <a:r>
                        <a:rPr lang="en-US" sz="1200" kern="1200" smtClean="0">
                          <a:solidFill>
                            <a:schemeClr val="dk1"/>
                          </a:solidFill>
                          <a:effectLst/>
                          <a:latin typeface="Times New Roman" pitchFamily="18" charset="0"/>
                          <a:ea typeface="+mn-ea"/>
                          <a:cs typeface="Times New Roman" pitchFamily="18" charset="0"/>
                        </a:rPr>
                        <a:t> ” </a:t>
                      </a:r>
                      <a:r>
                        <a:rPr lang="en-US" sz="1200" kern="1200" err="1" smtClean="0">
                          <a:solidFill>
                            <a:schemeClr val="dk1"/>
                          </a:solidFill>
                          <a:effectLst/>
                          <a:latin typeface="Times New Roman" pitchFamily="18" charset="0"/>
                          <a:ea typeface="+mn-ea"/>
                          <a:cs typeface="Times New Roman" pitchFamily="18" charset="0"/>
                        </a:rPr>
                        <a:t>Quy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trình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gia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công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cơ</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khí</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nhờ</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tính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ra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lệnh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làm</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việc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các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quá</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trình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gia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công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trên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phôi</a:t>
                      </a:r>
                      <a:r>
                        <a:rPr lang="en-US" sz="1200" kern="1200" smtClean="0">
                          <a:solidFill>
                            <a:schemeClr val="dk1"/>
                          </a:solidFill>
                          <a:effectLst/>
                          <a:latin typeface="Times New Roman" pitchFamily="18" charset="0"/>
                          <a:ea typeface="+mn-ea"/>
                          <a:cs typeface="Times New Roman" pitchFamily="18" charset="0"/>
                        </a:rPr>
                        <a:t>”</a:t>
                      </a:r>
                      <a:endParaRPr lang="en-US" sz="1200">
                        <a:latin typeface="Times New Roman" pitchFamily="18" charset="0"/>
                        <a:cs typeface="Times New Roman" pitchFamily="18" charset="0"/>
                      </a:endParaRPr>
                    </a:p>
                  </a:txBody>
                  <a:tcPr/>
                </a:tc>
              </a:tr>
              <a:tr h="504772">
                <a:tc gridSpan="2">
                  <a:txBody>
                    <a:bodyPr/>
                    <a:lstStyle/>
                    <a:p>
                      <a:r>
                        <a:rPr lang="en-US" sz="1200" b="1" kern="1200" smtClean="0">
                          <a:solidFill>
                            <a:srgbClr val="0070C0"/>
                          </a:solidFill>
                          <a:effectLst/>
                          <a:latin typeface="Times New Roman" pitchFamily="18" charset="0"/>
                          <a:ea typeface="+mn-ea"/>
                          <a:cs typeface="Times New Roman" pitchFamily="18" charset="0"/>
                        </a:rPr>
                        <a:t>CÔNG VIỆC LẮP RÁP SẢN PHẨM CƠ KHÍ</a:t>
                      </a:r>
                      <a:endParaRPr lang="en-US" sz="1200">
                        <a:solidFill>
                          <a:srgbClr val="0070C0"/>
                        </a:solidFill>
                        <a:latin typeface="Times New Roman" pitchFamily="18" charset="0"/>
                        <a:cs typeface="Times New Roman" pitchFamily="18" charset="0"/>
                      </a:endParaRPr>
                    </a:p>
                  </a:txBody>
                  <a:tcPr/>
                </a:tc>
                <a:tc hMerge="1">
                  <a:txBody>
                    <a:bodyPr/>
                    <a:lstStyle/>
                    <a:p>
                      <a:endParaRPr lang="en-US" dirty="0"/>
                    </a:p>
                  </a:txBody>
                  <a:tcPr/>
                </a:tc>
                <a:tc gridSpan="2">
                  <a:txBody>
                    <a:bodyPr/>
                    <a:lstStyle/>
                    <a:p>
                      <a:r>
                        <a:rPr lang="en-US" sz="1200" b="1" kern="1200" smtClean="0">
                          <a:solidFill>
                            <a:srgbClr val="0070C0"/>
                          </a:solidFill>
                          <a:effectLst/>
                          <a:latin typeface="Times New Roman" pitchFamily="18" charset="0"/>
                          <a:ea typeface="+mn-ea"/>
                          <a:cs typeface="Times New Roman" pitchFamily="18" charset="0"/>
                        </a:rPr>
                        <a:t>CÔNG VIỆC KIỂM TRA, ĐÁNH GIÁ CÁC SẢN PHẨM CƠ KHÍ</a:t>
                      </a:r>
                      <a:endParaRPr lang="en-US" sz="1200">
                        <a:solidFill>
                          <a:srgbClr val="0070C0"/>
                        </a:solidFill>
                        <a:latin typeface="Times New Roman" pitchFamily="18" charset="0"/>
                        <a:cs typeface="Times New Roman" pitchFamily="18" charset="0"/>
                      </a:endParaRPr>
                    </a:p>
                  </a:txBody>
                  <a:tcPr/>
                </a:tc>
                <a:tc hMerge="1">
                  <a:txBody>
                    <a:bodyPr/>
                    <a:lstStyle/>
                    <a:p>
                      <a:endParaRPr lang="en-US" dirty="0"/>
                    </a:p>
                  </a:txBody>
                  <a:tcPr/>
                </a:tc>
                <a:tc gridSpan="2">
                  <a:txBody>
                    <a:bodyPr/>
                    <a:lstStyle/>
                    <a:p>
                      <a:r>
                        <a:rPr lang="en-US" sz="1200" b="1" kern="1200" smtClean="0">
                          <a:solidFill>
                            <a:srgbClr val="0070C0"/>
                          </a:solidFill>
                          <a:effectLst/>
                          <a:latin typeface="Times New Roman" pitchFamily="18" charset="0"/>
                          <a:ea typeface="+mn-ea"/>
                          <a:cs typeface="Times New Roman" pitchFamily="18" charset="0"/>
                        </a:rPr>
                        <a:t>CÔNG VIỆC </a:t>
                      </a:r>
                      <a:r>
                        <a:rPr lang="en-US" sz="1200" kern="1200" smtClean="0">
                          <a:solidFill>
                            <a:srgbClr val="0070C0"/>
                          </a:solidFill>
                          <a:effectLst/>
                          <a:latin typeface="Times New Roman" pitchFamily="18" charset="0"/>
                          <a:ea typeface="+mn-ea"/>
                          <a:cs typeface="Times New Roman" pitchFamily="18" charset="0"/>
                        </a:rPr>
                        <a:t> </a:t>
                      </a:r>
                      <a:r>
                        <a:rPr lang="en-US" sz="1200" b="1" kern="1200" smtClean="0">
                          <a:solidFill>
                            <a:srgbClr val="0070C0"/>
                          </a:solidFill>
                          <a:effectLst/>
                          <a:latin typeface="Times New Roman" pitchFamily="18" charset="0"/>
                          <a:ea typeface="+mn-ea"/>
                          <a:cs typeface="Times New Roman" pitchFamily="18" charset="0"/>
                        </a:rPr>
                        <a:t>TIẾP NHẬN, CHUYỂN GIAO, VẬN HÀNH MÁY.</a:t>
                      </a:r>
                      <a:endParaRPr lang="en-US" sz="1200">
                        <a:solidFill>
                          <a:srgbClr val="0070C0"/>
                        </a:solidFill>
                        <a:latin typeface="Times New Roman" pitchFamily="18" charset="0"/>
                        <a:cs typeface="Times New Roman" pitchFamily="18" charset="0"/>
                      </a:endParaRPr>
                    </a:p>
                  </a:txBody>
                  <a:tcPr/>
                </a:tc>
                <a:tc hMerge="1">
                  <a:txBody>
                    <a:bodyPr/>
                    <a:lstStyle/>
                    <a:p>
                      <a:endParaRPr lang="en-US" dirty="0"/>
                    </a:p>
                  </a:txBody>
                  <a:tcPr/>
                </a:tc>
              </a:tr>
              <a:tr h="541828">
                <a:tc>
                  <a:txBody>
                    <a:bodyPr/>
                    <a:lstStyle/>
                    <a:p>
                      <a:endParaRPr lang="en-US"/>
                    </a:p>
                  </a:txBody>
                  <a:tcPr/>
                </a:tc>
                <a:tc>
                  <a:txBody>
                    <a:bodyPr/>
                    <a:lstStyle/>
                    <a:p>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Thi</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công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lắp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đặt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các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thiết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bị</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móc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cơ</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khí</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các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xưởng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sản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xuất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Lắp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đặt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công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cụ</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lắp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đặt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đồ</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gá</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lắp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đặt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hệ</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thống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cơ</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điện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tử</a:t>
                      </a:r>
                      <a:r>
                        <a:rPr lang="en-US" sz="1200" kern="1200" smtClean="0">
                          <a:solidFill>
                            <a:schemeClr val="dk1"/>
                          </a:solidFill>
                          <a:effectLst/>
                          <a:latin typeface="Times New Roman" pitchFamily="18" charset="0"/>
                          <a:ea typeface="+mn-ea"/>
                          <a:cs typeface="Times New Roman" pitchFamily="18" charset="0"/>
                        </a:rPr>
                        <a:t>  … </a:t>
                      </a:r>
                      <a:r>
                        <a:rPr lang="en-US" sz="1200" kern="1200" err="1" smtClean="0">
                          <a:solidFill>
                            <a:schemeClr val="dk1"/>
                          </a:solidFill>
                          <a:effectLst/>
                          <a:latin typeface="Times New Roman" pitchFamily="18" charset="0"/>
                          <a:ea typeface="+mn-ea"/>
                          <a:cs typeface="Times New Roman" pitchFamily="18" charset="0"/>
                        </a:rPr>
                        <a:t>hoặc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các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dây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chuyền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sản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xuất</a:t>
                      </a:r>
                      <a:endParaRPr lang="en-US" sz="1200">
                        <a:latin typeface="Times New Roman" pitchFamily="18" charset="0"/>
                        <a:cs typeface="Times New Roman" pitchFamily="18" charset="0"/>
                      </a:endParaRPr>
                    </a:p>
                  </a:txBody>
                  <a:tcPr/>
                </a:tc>
                <a:tc>
                  <a:txBody>
                    <a:bodyPr/>
                    <a:lstStyle/>
                    <a:p>
                      <a:endParaRPr lang="en-US"/>
                    </a:p>
                  </a:txBody>
                  <a:tcPr/>
                </a:tc>
                <a:tc>
                  <a:txBody>
                    <a:bodyPr/>
                    <a:lstStyle/>
                    <a:p>
                      <a:r>
                        <a:rPr lang="en-US" sz="1200" kern="1200" smtClean="0">
                          <a:solidFill>
                            <a:schemeClr val="dk1"/>
                          </a:solidFill>
                          <a:effectLst/>
                          <a:latin typeface="Times New Roman" pitchFamily="18" charset="0"/>
                          <a:ea typeface="+mn-ea"/>
                          <a:cs typeface="Times New Roman" pitchFamily="18" charset="0"/>
                        </a:rPr>
                        <a:t>*</a:t>
                      </a:r>
                      <a:r>
                        <a:rPr lang="en-US" sz="1200" kern="1200" err="1" smtClean="0">
                          <a:solidFill>
                            <a:schemeClr val="dk1"/>
                          </a:solidFill>
                          <a:effectLst/>
                          <a:latin typeface="Times New Roman" pitchFamily="18" charset="0"/>
                          <a:ea typeface="+mn-ea"/>
                          <a:cs typeface="Times New Roman" pitchFamily="18" charset="0"/>
                        </a:rPr>
                        <a:t>Thực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hiện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nghiêm</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ngặt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các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quy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định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sản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xuất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để</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đảm</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bảo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chất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lượng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sản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phẩm</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đầu</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ra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kiểm</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sản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phẩm</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theo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tiêu</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chuẩn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phương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pháp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nào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và</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dùng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dụng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cụ</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móc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gì</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để</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kiểm</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tra</a:t>
                      </a:r>
                      <a:r>
                        <a:rPr lang="en-US" sz="1200" kern="1200" smtClean="0">
                          <a:solidFill>
                            <a:schemeClr val="dk1"/>
                          </a:solidFill>
                          <a:effectLst/>
                          <a:latin typeface="Times New Roman" pitchFamily="18" charset="0"/>
                          <a:ea typeface="+mn-ea"/>
                          <a:cs typeface="Times New Roman" pitchFamily="18" charset="0"/>
                        </a:rPr>
                        <a:t>.</a:t>
                      </a:r>
                      <a:endParaRPr lang="en-US" sz="1200">
                        <a:latin typeface="Times New Roman" pitchFamily="18" charset="0"/>
                        <a:cs typeface="Times New Roman" pitchFamily="18" charset="0"/>
                      </a:endParaRPr>
                    </a:p>
                  </a:txBody>
                  <a:tcPr/>
                </a:tc>
                <a:tc>
                  <a:txBody>
                    <a:bodyPr/>
                    <a:lstStyle/>
                    <a:p>
                      <a:endParaRPr lang="en-US"/>
                    </a:p>
                  </a:txBody>
                  <a:tcPr/>
                </a:tc>
                <a:tc>
                  <a:txBody>
                    <a:bodyPr/>
                    <a:lstStyle/>
                    <a:p>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Tiếp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nhận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chuyển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giao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vận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hành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từ</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các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đơn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vị</a:t>
                      </a:r>
                      <a:r>
                        <a:rPr lang="en-US" sz="1200" kern="1200" smtClean="0">
                          <a:solidFill>
                            <a:schemeClr val="dk1"/>
                          </a:solidFill>
                          <a:effectLst/>
                          <a:latin typeface="Times New Roman" pitchFamily="18" charset="0"/>
                          <a:ea typeface="+mn-ea"/>
                          <a:cs typeface="Times New Roman" pitchFamily="18" charset="0"/>
                        </a:rPr>
                        <a:t>; Theo </a:t>
                      </a:r>
                      <a:r>
                        <a:rPr lang="en-US" sz="1200" kern="1200" err="1" smtClean="0">
                          <a:solidFill>
                            <a:schemeClr val="dk1"/>
                          </a:solidFill>
                          <a:effectLst/>
                          <a:latin typeface="Times New Roman" pitchFamily="18" charset="0"/>
                          <a:ea typeface="+mn-ea"/>
                          <a:cs typeface="Times New Roman" pitchFamily="18" charset="0"/>
                        </a:rPr>
                        <a:t>dõi</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ghi</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chép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thông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số</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trong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quá</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trình</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tiếp</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nhận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chuyển</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giao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Bảo</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dưỡng</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sửa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chữa</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máy</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móc</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thiết</a:t>
                      </a:r>
                      <a:r>
                        <a:rPr lang="en-US" sz="1200" kern="1200" smtClean="0">
                          <a:solidFill>
                            <a:schemeClr val="dk1"/>
                          </a:solidFill>
                          <a:effectLst/>
                          <a:latin typeface="Times New Roman" pitchFamily="18" charset="0"/>
                          <a:ea typeface="+mn-ea"/>
                          <a:cs typeface="Times New Roman" pitchFamily="18" charset="0"/>
                        </a:rPr>
                        <a:t> </a:t>
                      </a:r>
                      <a:r>
                        <a:rPr lang="en-US" sz="1200" kern="1200" err="1" smtClean="0">
                          <a:solidFill>
                            <a:schemeClr val="dk1"/>
                          </a:solidFill>
                          <a:effectLst/>
                          <a:latin typeface="Times New Roman" pitchFamily="18" charset="0"/>
                          <a:ea typeface="+mn-ea"/>
                          <a:cs typeface="Times New Roman" pitchFamily="18" charset="0"/>
                        </a:rPr>
                        <a:t>bị</a:t>
                      </a:r>
                      <a:endParaRPr lang="en-US" sz="1200">
                        <a:latin typeface="Times New Roman" pitchFamily="18" charset="0"/>
                        <a:cs typeface="Times New Roman" pitchFamily="18" charset="0"/>
                      </a:endParaRPr>
                    </a:p>
                  </a:txBody>
                  <a:tcPr/>
                </a:tc>
              </a:tr>
            </a:tbl>
          </a:graphicData>
        </a:graphic>
      </p:graphicFrame>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330870"/>
            <a:ext cx="1320180" cy="117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2524742"/>
            <a:ext cx="1368152" cy="127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1870" y="2164702"/>
            <a:ext cx="1397893" cy="1636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438" y="5072985"/>
            <a:ext cx="1296144" cy="1341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3848" y="5000418"/>
            <a:ext cx="1432118" cy="14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12160" y="5129914"/>
            <a:ext cx="1397893" cy="1170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89047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61</TotalTime>
  <Words>546</Words>
  <Application>Microsoft Office PowerPoint</Application>
  <PresentationFormat>On-screen Show (4:3)</PresentationFormat>
  <Paragraphs>33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Aspect</vt:lpstr>
      <vt:lpstr>NGHỀ CẮT GỌT KIM LOẠI LÀ GÌ? LÀM THẾ NÀO ĐỂ THÀNH CÔNG TRONG NGÀNH NÀY? GIÁ TRỊ CẦN THIẾT ĐỂ HÀNH NGHỀ </vt:lpstr>
      <vt:lpstr>NGHỀ CẮT GỌT KIM LOẠI LÀ GÌ? LÀM THẾ NÀO ĐỂ THÀNH CÔNG TRONG NGÀNH NÀY? GIÁ TRỊ CẦN THIẾT ĐỂ HÀNH NGHỀ</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NGHỀ CẮT GỌT KIM LOẠI LÀ GÌ? LÀM THẾ NÀO ĐỂ THÀNH CÔNG TRONG NGÀNH NÀY? GIÁ TRỊ CẦN THIẾT ĐỂ HÀNH NGHỀ</dc:title>
  <dc:creator>Administrator</dc:creator>
  <cp:lastModifiedBy>Administrator</cp:lastModifiedBy>
  <cp:revision>8</cp:revision>
  <dcterms:created xsi:type="dcterms:W3CDTF">2021-09-21T07:37:10Z</dcterms:created>
  <dcterms:modified xsi:type="dcterms:W3CDTF">2021-09-21T08:38:35Z</dcterms:modified>
</cp:coreProperties>
</file>